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79" r:id="rId2"/>
    <p:sldId id="294" r:id="rId3"/>
    <p:sldId id="341" r:id="rId4"/>
    <p:sldId id="342" r:id="rId5"/>
    <p:sldId id="343" r:id="rId6"/>
    <p:sldId id="347" r:id="rId7"/>
    <p:sldId id="332" r:id="rId8"/>
    <p:sldId id="326" r:id="rId9"/>
    <p:sldId id="327" r:id="rId10"/>
    <p:sldId id="328" r:id="rId11"/>
    <p:sldId id="329" r:id="rId12"/>
    <p:sldId id="333" r:id="rId13"/>
    <p:sldId id="345" r:id="rId14"/>
    <p:sldId id="339" r:id="rId15"/>
    <p:sldId id="340" r:id="rId16"/>
    <p:sldId id="336" r:id="rId17"/>
    <p:sldId id="344" r:id="rId18"/>
    <p:sldId id="300" r:id="rId1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B90"/>
    <a:srgbClr val="247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4" autoAdjust="0"/>
    <p:restoredTop sz="99394" autoAdjust="0"/>
  </p:normalViewPr>
  <p:slideViewPr>
    <p:cSldViewPr>
      <p:cViewPr varScale="1">
        <p:scale>
          <a:sx n="163" d="100"/>
          <a:sy n="163" d="100"/>
        </p:scale>
        <p:origin x="163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CBC82-63E5-4332-BA67-5D000743EF95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F52C3-3A31-403A-A4A0-3AF8F30364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939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66C22-BED8-45F7-BC1F-7F1B20AC3185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21289-5E31-469B-BC6C-0D2DDA67B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608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82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11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912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12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888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13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863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14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0470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15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518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16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7709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17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632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3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101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4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045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5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332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6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332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7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971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8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31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9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128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10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4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9FB-9E31-47EB-8D1A-863975C9A4F3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1E23-9D67-49E0-BA24-2CD4170FEC3D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0940-D01C-417E-80A3-770FFAC6907C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BBFB-58C4-4FCA-98E2-8167109955BA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539D-BBAC-4404-8D1E-8CC2A65C6C87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1F36-EB48-4C22-AA69-97D53B56B8A3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0C9E-7F48-4F1E-8499-B968BE7E2DAE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6470-45CC-4CF9-A2F3-F9CC6C873DB1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4EC9-89F2-42F7-98C9-2601CACE133A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AE36-D5E0-4CE9-A353-8159CAE34CBF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5289-908D-4EC4-9FEF-E6607840A7AC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2B6273-53D9-449B-A34A-BFC314543D18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.doc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19397" y="2060848"/>
            <a:ext cx="82867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 b="1" dirty="0"/>
          </a:p>
          <a:p>
            <a:pPr algn="ctr"/>
            <a:endParaRPr lang="ru-RU" sz="2800" b="1" dirty="0"/>
          </a:p>
          <a:p>
            <a:pPr algn="ctr"/>
            <a:r>
              <a:rPr lang="ru-RU" sz="2800" b="1" dirty="0"/>
              <a:t>Разработка экологической стратегии развития территории, сохранения окружающей среды и воспроизводства природных ресурсов Ярославской области</a:t>
            </a:r>
            <a:endParaRPr lang="ru-RU" sz="2800" i="1" dirty="0"/>
          </a:p>
          <a:p>
            <a:pPr algn="r"/>
            <a:endParaRPr lang="en-US" sz="2000" i="1" dirty="0"/>
          </a:p>
          <a:p>
            <a:pPr algn="r"/>
            <a:r>
              <a:rPr lang="ru-RU" sz="2000" b="1" i="1" dirty="0"/>
              <a:t>Информационный материал</a:t>
            </a:r>
            <a:endParaRPr lang="en-US" sz="2000" b="1" i="1" dirty="0"/>
          </a:p>
          <a:p>
            <a:pPr algn="r"/>
            <a:endParaRPr lang="ru-RU" sz="2000" i="1" dirty="0"/>
          </a:p>
          <a:p>
            <a:pPr algn="r"/>
            <a:r>
              <a:rPr lang="ru-RU" sz="2000" i="1" dirty="0"/>
              <a:t>Подготовлен к совещанию у руководителя Департамента охраны окружающей среды и природопользования Ярославской области, 06.02.2015</a:t>
            </a:r>
            <a:endParaRPr lang="ru-RU" sz="20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27650" name="Picture 2" descr="http://golyanovo.vaonews.ru/wp-content/uploads/sites/6/2016/02/xekolider.jpg.pagespeed.ic.MCQB29PebX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4708"/>
          <a:stretch/>
        </p:blipFill>
        <p:spPr bwMode="auto">
          <a:xfrm>
            <a:off x="1763688" y="764704"/>
            <a:ext cx="560354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755993"/>
            <a:ext cx="84031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solidFill>
                  <a:srgbClr val="04617B"/>
                </a:solidFill>
              </a:rPr>
              <a:t>PESTLE-анализ проблемы нарастания экологической уязвимости городов</a:t>
            </a:r>
            <a:endParaRPr lang="ru-RU" sz="1600" b="1" dirty="0">
              <a:solidFill>
                <a:srgbClr val="04617B"/>
              </a:solidFill>
              <a:latin typeface="Calibri" pitchFamily="34" charset="0"/>
            </a:endParaRPr>
          </a:p>
        </p:txBody>
      </p:sp>
      <p:pic>
        <p:nvPicPr>
          <p:cNvPr id="8" name="Рисунок 7" descr="F:\Стратегия\Пестле анализ уязвимость города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731" y="1237596"/>
            <a:ext cx="8595995" cy="528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28919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755993"/>
            <a:ext cx="9036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solidFill>
                  <a:srgbClr val="04617B"/>
                </a:solidFill>
              </a:rPr>
              <a:t>PESTLE-анализ проблемы нарастания эколого-социальной уязвимости сельских поселений</a:t>
            </a:r>
            <a:endParaRPr lang="ru-RU" sz="1600" b="1" dirty="0">
              <a:solidFill>
                <a:srgbClr val="04617B"/>
              </a:solidFill>
              <a:latin typeface="Calibri" pitchFamily="34" charset="0"/>
            </a:endParaRPr>
          </a:p>
        </p:txBody>
      </p:sp>
      <p:pic>
        <p:nvPicPr>
          <p:cNvPr id="6" name="Рисунок 5" descr="F:\Стратегия\Пестле анализ уязвимость сельских поселений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947" y="1381968"/>
            <a:ext cx="8714105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4229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811158"/>
            <a:ext cx="840319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600" b="1" dirty="0">
                <a:solidFill>
                  <a:srgbClr val="04617B"/>
                </a:solidFill>
              </a:rPr>
              <a:t>Цели Экологической стратегии в системе стратегического планирования Ярославской области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2194004"/>
            <a:ext cx="2808312" cy="134117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Повышение экономической ценности природных ресурсов региона и замедление истощения ландшафтного и биологического разнообразия</a:t>
            </a:r>
          </a:p>
          <a:p>
            <a:pPr algn="ctr"/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3645024"/>
            <a:ext cx="2808312" cy="10081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Снижение экологической уязвимости городов</a:t>
            </a:r>
          </a:p>
          <a:p>
            <a:pPr algn="ctr"/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52120" y="4723581"/>
            <a:ext cx="2808312" cy="10081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Снижение эколого-социальной уязвимости сельских поселений</a:t>
            </a:r>
          </a:p>
          <a:p>
            <a:pPr algn="ctr"/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2174707"/>
            <a:ext cx="2808312" cy="355698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Повышение уровня и качества жизни населения </a:t>
            </a:r>
          </a:p>
          <a:p>
            <a:pPr algn="ctr"/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(Стратегия социально-экономического развития Ярославской области до 2025 г. )</a:t>
            </a:r>
          </a:p>
        </p:txBody>
      </p:sp>
      <p:sp>
        <p:nvSpPr>
          <p:cNvPr id="3" name="Стрелка вправо 2"/>
          <p:cNvSpPr/>
          <p:nvPr/>
        </p:nvSpPr>
        <p:spPr>
          <a:xfrm rot="10800000">
            <a:off x="4053688" y="2708920"/>
            <a:ext cx="864096" cy="57606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4051055" y="3824263"/>
            <a:ext cx="864096" cy="57606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0800000">
            <a:off x="4091190" y="4939605"/>
            <a:ext cx="864096" cy="57606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7708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U:\__Материалы по проектам (рабочие)\2014\Стратегия\Работа по стратегии\Приоритеты и цели (схема)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5440" y="1700808"/>
            <a:ext cx="741435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899592" y="1700808"/>
            <a:ext cx="1800200" cy="50405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43608" y="5518973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Снижение эколого-социальной</a:t>
            </a:r>
          </a:p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уязвимости сельских </a:t>
            </a:r>
          </a:p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поселений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43608" y="4149080"/>
            <a:ext cx="13681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Снижение экологической уязвимости городов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3608" y="2492896"/>
            <a:ext cx="15841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Повышение экономической ценности природных ресурсов региона и замедление истощения ландшафтного и биологического разнообразия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59632" y="1763524"/>
            <a:ext cx="772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Цели</a:t>
            </a:r>
            <a:endParaRPr lang="ru-RU" sz="105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71600" y="2204864"/>
            <a:ext cx="1656184" cy="136815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3789040"/>
            <a:ext cx="1656184" cy="108012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5229200"/>
            <a:ext cx="1656184" cy="108012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043608" y="2276872"/>
            <a:ext cx="216024" cy="21602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0" name="Овал 19"/>
          <p:cNvSpPr/>
          <p:nvPr/>
        </p:nvSpPr>
        <p:spPr>
          <a:xfrm>
            <a:off x="1043608" y="3861048"/>
            <a:ext cx="216024" cy="21602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1" name="Овал 20"/>
          <p:cNvSpPr/>
          <p:nvPr/>
        </p:nvSpPr>
        <p:spPr>
          <a:xfrm>
            <a:off x="1043608" y="5301208"/>
            <a:ext cx="216024" cy="21602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6222" y="930206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4617B"/>
                </a:solidFill>
              </a:rPr>
              <a:t>Цели и приоритеты Экологической стратегии</a:t>
            </a:r>
            <a:endParaRPr lang="ru-RU" sz="2400" b="1" dirty="0">
              <a:solidFill>
                <a:srgbClr val="04617B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583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811158"/>
            <a:ext cx="840319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600" b="1" dirty="0">
                <a:solidFill>
                  <a:srgbClr val="04617B"/>
                </a:solidFill>
              </a:rPr>
              <a:t>Показатели, установленные государственной программой РФ «Охрана окружающей среды» для Ярославской области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800056"/>
              </p:ext>
            </p:extLst>
          </p:nvPr>
        </p:nvGraphicFramePr>
        <p:xfrm>
          <a:off x="395537" y="2103820"/>
          <a:ext cx="8568951" cy="4391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4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2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82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0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30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Наименование показателя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Значения показателей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0692" marB="4069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2013 год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2014 год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2015 год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2016 год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2017 год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2018 год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2019 год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2020 год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Показатель 1.1 "Доля уловленных и обезвреженных загрязняющих атмосферу веществ в общем количестве отходящих загрязняющих веществ от стационарных источников", процентов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Показатель 1.2 "Доля использованных и обезвреженных отходов производства и потребления в общем количестве образующихся отходов I - IV класса опасности", процентов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Показатель 1.7 "Выбросы загрязняющих атмосферу веществ, отходящих от стационарных источников, по отношению к 2007 году", процентов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0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Показатель 1.21 "Объем образованных отходов I - IV класса опасности по отношению к 2007 году", процентов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0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Показатель 6 "Доля территории, занятая особо охраняемыми природными территориями федерального, регионального и местного значения" (в общей площади субъекта Российской Федерации), процентов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0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Показатель 2.2 "Доля территории, занятая особо охраняемыми природными территориями регионального и местного значения, процентов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05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283610" y="1744355"/>
            <a:ext cx="835342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 </a:t>
            </a:r>
          </a:p>
          <a:p>
            <a:endParaRPr lang="ru-RU" sz="2000" dirty="0"/>
          </a:p>
          <a:p>
            <a:r>
              <a:rPr lang="ru-RU" sz="2000" dirty="0"/>
              <a:t>А. Загрязнение атмосферного воздуха</a:t>
            </a:r>
          </a:p>
          <a:p>
            <a:r>
              <a:rPr lang="ru-RU" sz="2000" dirty="0"/>
              <a:t>В. Изменение климата</a:t>
            </a:r>
          </a:p>
          <a:p>
            <a:r>
              <a:rPr lang="ru-RU" sz="2000" dirty="0"/>
              <a:t>С. Водные ресурсы</a:t>
            </a:r>
          </a:p>
          <a:p>
            <a:r>
              <a:rPr lang="ru-RU" sz="2000" dirty="0"/>
              <a:t>D. Биоразнообразие</a:t>
            </a:r>
          </a:p>
          <a:p>
            <a:r>
              <a:rPr lang="ru-RU" sz="2000" dirty="0"/>
              <a:t>F. Сельское хозяйство</a:t>
            </a:r>
          </a:p>
          <a:p>
            <a:r>
              <a:rPr lang="ru-RU" sz="2000" dirty="0"/>
              <a:t>G. Энергетика</a:t>
            </a:r>
          </a:p>
          <a:p>
            <a:r>
              <a:rPr lang="ru-RU" sz="2000" dirty="0"/>
              <a:t>Н. Транспорт</a:t>
            </a:r>
          </a:p>
          <a:p>
            <a:r>
              <a:rPr lang="ru-RU" sz="2000" dirty="0"/>
              <a:t>I. Отходы</a:t>
            </a:r>
          </a:p>
          <a:p>
            <a:endParaRPr lang="ru-RU" sz="2000" dirty="0"/>
          </a:p>
          <a:p>
            <a:r>
              <a:rPr lang="ru-RU" sz="1600" dirty="0"/>
              <a:t>(сформулированы в соответствии с Руководством по применению экологических показателей в странах Восточной Европы, Кавказа и Центральной Азии (ВЕКЦА)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3610" y="775424"/>
            <a:ext cx="84031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>
                <a:solidFill>
                  <a:srgbClr val="04617B"/>
                </a:solidFill>
                <a:latin typeface="Calibri" pitchFamily="34" charset="0"/>
              </a:rPr>
              <a:t>Группы показателей</a:t>
            </a:r>
            <a:r>
              <a:rPr lang="en-US" sz="2800" b="1" dirty="0">
                <a:solidFill>
                  <a:srgbClr val="04617B"/>
                </a:solidFill>
                <a:latin typeface="Calibri" pitchFamily="34" charset="0"/>
              </a:rPr>
              <a:t> </a:t>
            </a:r>
            <a:r>
              <a:rPr lang="ru-RU" sz="2800" b="1" dirty="0">
                <a:solidFill>
                  <a:srgbClr val="04617B"/>
                </a:solidFill>
                <a:latin typeface="Calibri" pitchFamily="34" charset="0"/>
              </a:rPr>
              <a:t>для использования в Экологической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3914514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333375" y="2204864"/>
            <a:ext cx="83534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ru-RU" dirty="0"/>
              <a:t>Общие положения</a:t>
            </a:r>
          </a:p>
          <a:p>
            <a:pPr marL="457200" indent="-457200">
              <a:buAutoNum type="arabicPeriod"/>
            </a:pPr>
            <a:r>
              <a:rPr lang="ru-RU" dirty="0"/>
              <a:t>Анализ ситуации и оценка природно-ресурсного потенциала Ярославской области</a:t>
            </a:r>
          </a:p>
          <a:p>
            <a:pPr marL="457200" indent="-457200">
              <a:buAutoNum type="arabicPeriod"/>
            </a:pPr>
            <a:r>
              <a:rPr lang="ru-RU" dirty="0"/>
              <a:t>Позиционирование Ярославской области по ключевым показателям относительно других регионов России и ЦФО</a:t>
            </a:r>
          </a:p>
          <a:p>
            <a:pPr marL="457200" indent="-457200">
              <a:buAutoNum type="arabicPeriod"/>
            </a:pPr>
            <a:r>
              <a:rPr lang="ru-RU" dirty="0"/>
              <a:t>Характеристика системы утвержденных плановых документов по охране окружающей среды и рациональному природопользованию</a:t>
            </a:r>
          </a:p>
          <a:p>
            <a:pPr marL="457200" indent="-457200">
              <a:buAutoNum type="arabicPeriod"/>
            </a:pPr>
            <a:r>
              <a:rPr lang="ru-RU" dirty="0"/>
              <a:t>Определение сильных и слабых сторон</a:t>
            </a:r>
          </a:p>
          <a:p>
            <a:pPr marL="457200" indent="-457200">
              <a:buAutoNum type="arabicPeriod"/>
            </a:pPr>
            <a:r>
              <a:rPr lang="ru-RU" dirty="0"/>
              <a:t>Ключевые природоохранные проблемы</a:t>
            </a:r>
          </a:p>
          <a:p>
            <a:pPr marL="457200" indent="-457200">
              <a:buAutoNum type="arabicPeriod"/>
            </a:pPr>
            <a:r>
              <a:rPr lang="ru-RU" dirty="0"/>
              <a:t>Стратегические цели, приоритеты и направления развития</a:t>
            </a:r>
          </a:p>
          <a:p>
            <a:pPr marL="457200" indent="-457200">
              <a:buAutoNum type="arabicPeriod"/>
            </a:pPr>
            <a:r>
              <a:rPr lang="ru-RU" dirty="0"/>
              <a:t>Задачи, требующие решения для достижения поставленных целей</a:t>
            </a:r>
          </a:p>
          <a:p>
            <a:pPr marL="457200" indent="-457200">
              <a:buAutoNum type="arabicPeriod"/>
            </a:pPr>
            <a:r>
              <a:rPr lang="ru-RU" dirty="0"/>
              <a:t>Природоохранные индикаторы (показатели)</a:t>
            </a:r>
          </a:p>
          <a:p>
            <a:pPr marL="457200" indent="-457200">
              <a:buAutoNum type="arabicPeriod"/>
            </a:pPr>
            <a:r>
              <a:rPr lang="ru-RU" dirty="0"/>
              <a:t>Сценарии развития</a:t>
            </a:r>
          </a:p>
          <a:p>
            <a:pPr marL="457200" indent="-457200">
              <a:buAutoNum type="arabicPeriod"/>
            </a:pPr>
            <a:r>
              <a:rPr lang="ru-RU" dirty="0"/>
              <a:t>Способы достижения целей Стратегии</a:t>
            </a:r>
          </a:p>
          <a:p>
            <a:pPr marL="457200" indent="-457200">
              <a:buAutoNum type="arabicPeriod"/>
            </a:pPr>
            <a:r>
              <a:rPr lang="ru-RU" dirty="0"/>
              <a:t>Механизмы реализации Стратегии</a:t>
            </a:r>
          </a:p>
          <a:p>
            <a:pPr marL="457200" indent="-457200">
              <a:buAutoNum type="arabicPeriod"/>
            </a:pPr>
            <a:r>
              <a:rPr lang="ru-RU" dirty="0"/>
              <a:t>Заключение  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3610" y="775424"/>
            <a:ext cx="840319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4617B"/>
                </a:solidFill>
              </a:rPr>
              <a:t>Структура Экологической стратегии развития территории, сохранения окружающей среды и воспроизводства природных ресурсов Ярославской области (проект) 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dirty="0">
              <a:solidFill>
                <a:srgbClr val="04617B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909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395536" y="2780928"/>
            <a:ext cx="83534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/>
              <a:t>Стратегическая экологическая оценка (СЭО)</a:t>
            </a:r>
          </a:p>
          <a:p>
            <a:pPr marL="342900" indent="-342900">
              <a:buAutoNum type="arabicPeriod"/>
            </a:pPr>
            <a:r>
              <a:rPr lang="ru-RU" sz="2400" dirty="0"/>
              <a:t>Учет и оценка природного капитала</a:t>
            </a:r>
          </a:p>
          <a:p>
            <a:pPr marL="342900" indent="-342900">
              <a:buAutoNum type="arabicPeriod"/>
            </a:pPr>
            <a:r>
              <a:rPr lang="ru-RU" sz="2400" dirty="0"/>
              <a:t>Оценка рисков здоровью населения от загрязнения окружающей среды</a:t>
            </a:r>
          </a:p>
          <a:p>
            <a:pPr marL="342900" indent="-342900">
              <a:buAutoNum type="arabicPeriod"/>
            </a:pPr>
            <a:r>
              <a:rPr lang="ru-RU" sz="2400" dirty="0"/>
              <a:t>Работа по точкам развития, имеющим особое природно-культурное и сакральное значение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3610" y="818709"/>
            <a:ext cx="84031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>
                <a:solidFill>
                  <a:srgbClr val="04617B"/>
                </a:solidFill>
              </a:rPr>
              <a:t>Инструменты разработки и реализации Экологической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2391026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08B908F-14EA-4FC8-93A5-BD04B1EA7445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95288" y="1844824"/>
            <a:ext cx="8531225" cy="44639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65125" indent="-280988" algn="ctr">
              <a:lnSpc>
                <a:spcPct val="90000"/>
              </a:lnSpc>
              <a:spcBef>
                <a:spcPts val="120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r>
              <a:rPr lang="ru-RU" sz="4800" b="1" dirty="0">
                <a:solidFill>
                  <a:srgbClr val="04617B"/>
                </a:solidFill>
                <a:cs typeface="Arial" charset="0"/>
              </a:rPr>
              <a:t>Благодарю за внимание!</a:t>
            </a:r>
          </a:p>
          <a:p>
            <a:pPr marL="365125" indent="-280988" algn="ctr">
              <a:lnSpc>
                <a:spcPct val="90000"/>
              </a:lnSpc>
              <a:spcBef>
                <a:spcPts val="120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r>
              <a:rPr lang="ru-RU" sz="4800" b="1" dirty="0">
                <a:solidFill>
                  <a:srgbClr val="04617B"/>
                </a:solidFill>
                <a:cs typeface="Arial" charset="0"/>
              </a:rPr>
              <a:t> </a:t>
            </a:r>
          </a:p>
          <a:p>
            <a:pPr marL="365125" indent="-280988" algn="ctr">
              <a:lnSpc>
                <a:spcPct val="90000"/>
              </a:lnSpc>
              <a:spcBef>
                <a:spcPts val="65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r>
              <a:rPr lang="ru-RU" sz="2600" dirty="0">
                <a:solidFill>
                  <a:srgbClr val="002060"/>
                </a:solidFill>
                <a:cs typeface="Arial" charset="0"/>
              </a:rPr>
              <a:t>E-</a:t>
            </a:r>
            <a:r>
              <a:rPr lang="ru-RU" sz="2600" dirty="0" err="1">
                <a:solidFill>
                  <a:srgbClr val="002060"/>
                </a:solidFill>
                <a:cs typeface="Arial" charset="0"/>
              </a:rPr>
              <a:t>mail</a:t>
            </a:r>
            <a:r>
              <a:rPr lang="ru-RU" sz="2600" dirty="0">
                <a:solidFill>
                  <a:srgbClr val="002060"/>
                </a:solidFill>
                <a:cs typeface="Arial" charset="0"/>
              </a:rPr>
              <a:t>: info@nipik.ru, info@nppkad.ru, info@group-rc.ru</a:t>
            </a:r>
          </a:p>
          <a:p>
            <a:pPr marL="365125" indent="-280988" algn="ctr">
              <a:lnSpc>
                <a:spcPct val="90000"/>
              </a:lnSpc>
              <a:spcBef>
                <a:spcPts val="65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r>
              <a:rPr lang="ru-RU" sz="2600" dirty="0">
                <a:solidFill>
                  <a:srgbClr val="002060"/>
                </a:solidFill>
                <a:cs typeface="Arial" charset="0"/>
              </a:rPr>
              <a:t>www.nipik.ru,  www.nppkad.ru, www.ntc-rik.ru</a:t>
            </a:r>
          </a:p>
          <a:p>
            <a:pPr marL="365125" indent="-280988" algn="ctr">
              <a:lnSpc>
                <a:spcPct val="90000"/>
              </a:lnSpc>
              <a:spcBef>
                <a:spcPts val="65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endParaRPr lang="ru-RU" sz="2600" dirty="0">
              <a:solidFill>
                <a:srgbClr val="002060"/>
              </a:solidFill>
              <a:cs typeface="Arial" charset="0"/>
            </a:endParaRPr>
          </a:p>
          <a:p>
            <a:pPr marL="365125" indent="-280988" algn="ctr">
              <a:lnSpc>
                <a:spcPct val="90000"/>
              </a:lnSpc>
              <a:spcBef>
                <a:spcPts val="65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r>
              <a:rPr lang="ru-RU" sz="2600" dirty="0">
                <a:solidFill>
                  <a:srgbClr val="002060"/>
                </a:solidFill>
                <a:cs typeface="Arial" charset="0"/>
              </a:rPr>
              <a:t>150043, г. Ярославль, </a:t>
            </a:r>
          </a:p>
          <a:p>
            <a:pPr marL="365125" indent="-280988" algn="ctr">
              <a:lnSpc>
                <a:spcPct val="90000"/>
              </a:lnSpc>
              <a:spcBef>
                <a:spcPts val="65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r>
              <a:rPr lang="ru-RU" sz="2600" dirty="0">
                <a:solidFill>
                  <a:srgbClr val="002060"/>
                </a:solidFill>
                <a:cs typeface="Arial" charset="0"/>
              </a:rPr>
              <a:t>ул. Р. Люксембург, 22 </a:t>
            </a:r>
          </a:p>
          <a:p>
            <a:pPr marL="365125" indent="-280988" algn="ctr">
              <a:lnSpc>
                <a:spcPct val="90000"/>
              </a:lnSpc>
              <a:spcBef>
                <a:spcPts val="65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r>
              <a:rPr lang="ru-RU" sz="2600" dirty="0">
                <a:solidFill>
                  <a:srgbClr val="002060"/>
                </a:solidFill>
                <a:cs typeface="Arial" charset="0"/>
              </a:rPr>
              <a:t>тел./факс 75-76-46, 75-19-79, 75-19-83</a:t>
            </a:r>
          </a:p>
          <a:p>
            <a:pPr marL="365125" indent="-280988" algn="ctr">
              <a:lnSpc>
                <a:spcPct val="90000"/>
              </a:lnSpc>
              <a:spcBef>
                <a:spcPts val="65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endParaRPr lang="ru-RU" sz="2600" b="1" dirty="0">
              <a:solidFill>
                <a:srgbClr val="0B5395"/>
              </a:solidFill>
              <a:cs typeface="Arial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445301" y="1268760"/>
            <a:ext cx="83534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 dirty="0">
                <a:cs typeface="Times New Roman" pitchFamily="18" charset="0"/>
              </a:rPr>
              <a:t>Цель</a:t>
            </a:r>
            <a:r>
              <a:rPr lang="ru-RU" dirty="0">
                <a:cs typeface="Times New Roman" pitchFamily="18" charset="0"/>
              </a:rPr>
              <a:t> — разработка проекта стратегического акта по сохранению окружающей среды и воспроизводству природных ресурсов Ярославской области.</a:t>
            </a:r>
          </a:p>
          <a:p>
            <a:pPr eaLnBrk="0" hangingPunct="0"/>
            <a:r>
              <a:rPr lang="ru-RU" b="1" dirty="0">
                <a:cs typeface="Times New Roman" pitchFamily="18" charset="0"/>
              </a:rPr>
              <a:t>Задачи: 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dirty="0">
                <a:cs typeface="Times New Roman" pitchFamily="18" charset="0"/>
              </a:rPr>
              <a:t>описать назначение и области применения экологической стратегии развития территории, сохранения окружающей среды и воспроизводства природных ресурсов Ярославской области; 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dirty="0">
                <a:cs typeface="Times New Roman" pitchFamily="18" charset="0"/>
              </a:rPr>
              <a:t>оценить состояние и тенденции развития в сфере сохранения окружающей среды и воспроизводства природных ресурсов Ярославской области;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dirty="0">
                <a:cs typeface="Times New Roman" pitchFamily="18" charset="0"/>
              </a:rPr>
              <a:t>определить стратегические цели и показатели деятельности в сфере сохранения окружающей среды и воспроизводства природных ресурсов Ярославской области;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dirty="0">
                <a:cs typeface="Times New Roman" pitchFamily="18" charset="0"/>
              </a:rPr>
              <a:t>разработать механизмы реализации экологической стратегии, направленные на достижение стратегических целей в сфере сохранения окружающей среды и воспроизводства природных ресурсов Ярославской области; 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dirty="0">
                <a:cs typeface="Times New Roman" pitchFamily="18" charset="0"/>
              </a:rPr>
              <a:t>разработать систему управления реализацией экологической стратегии;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dirty="0">
                <a:cs typeface="Times New Roman" pitchFamily="18" charset="0"/>
              </a:rPr>
              <a:t>разработать порядок проведения мониторинга и оценки результативности и эффективности реализации стратегии, а также основные критерии и показатели оценки реализации стратегии.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747281"/>
            <a:ext cx="84031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600" b="1" dirty="0">
                <a:solidFill>
                  <a:srgbClr val="04617B"/>
                </a:solidFill>
              </a:rPr>
              <a:t>Цель и задачи работы</a:t>
            </a:r>
            <a:br>
              <a:rPr lang="ru-RU" b="1" dirty="0">
                <a:solidFill>
                  <a:srgbClr val="04617B"/>
                </a:solidFill>
                <a:latin typeface="Calibri" pitchFamily="34" charset="0"/>
              </a:rPr>
            </a:br>
            <a:endParaRPr lang="ru-RU" b="1" dirty="0">
              <a:solidFill>
                <a:srgbClr val="04617B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333375" y="2026577"/>
            <a:ext cx="835342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/>
              <a:t>Областная целевая программа Ярославской области «Отходы» на 2001–2005 гг. </a:t>
            </a:r>
          </a:p>
          <a:p>
            <a:pPr marL="457200" indent="-457200">
              <a:buAutoNum type="arabicPeriod"/>
            </a:pPr>
            <a:r>
              <a:rPr lang="ru-RU" sz="2000" dirty="0"/>
              <a:t>Территориальная целевая программа «Экология и природные ресурсы Ярославской области» на</a:t>
            </a:r>
            <a:r>
              <a:rPr lang="en-US" sz="2000" dirty="0"/>
              <a:t> </a:t>
            </a:r>
            <a:r>
              <a:rPr lang="ru-RU" sz="2000" dirty="0"/>
              <a:t>2004 –2010</a:t>
            </a:r>
            <a:r>
              <a:rPr lang="en-US" sz="2000" dirty="0"/>
              <a:t> </a:t>
            </a:r>
            <a:r>
              <a:rPr lang="ru-RU" sz="2000" dirty="0"/>
              <a:t>годы.</a:t>
            </a:r>
          </a:p>
          <a:p>
            <a:pPr marL="457200" indent="-457200">
              <a:buAutoNum type="arabicPeriod"/>
            </a:pPr>
            <a:r>
              <a:rPr lang="ru-RU" sz="2000" dirty="0"/>
              <a:t>Государственная программа Ярославской области «Охрана окружающей среды в Ярославской области» на 2014-2020 годы.</a:t>
            </a:r>
          </a:p>
          <a:p>
            <a:pPr marL="457200" indent="-457200">
              <a:buAutoNum type="arabicPeriod"/>
            </a:pPr>
            <a:r>
              <a:rPr lang="ru-RU" sz="2000" dirty="0"/>
              <a:t>Ведомственная целевая программа «Управление охраной окружающей среды и рациональным природопользованием в Ярославской области» на 2009-2011 годы. 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ru-RU" sz="2000" dirty="0"/>
              <a:t>Областная целевая программа «Обращение с твердыми бытовыми отходами на территории Ярославской области на 2011-2014 годы».</a:t>
            </a:r>
          </a:p>
          <a:p>
            <a:pPr marL="457200" indent="-457200">
              <a:buAutoNum type="arabicPeriod"/>
            </a:pPr>
            <a:r>
              <a:rPr lang="ru-RU" sz="2000" dirty="0"/>
              <a:t>Региональная программа «Развитие водохозяйственного комплекса Ярославской области в 2013-2020 годах»</a:t>
            </a:r>
          </a:p>
          <a:p>
            <a:r>
              <a:rPr lang="ru-RU" sz="2000" dirty="0"/>
              <a:t> </a:t>
            </a:r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788511"/>
            <a:ext cx="8403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4617B"/>
                </a:solidFill>
              </a:rPr>
              <a:t>Природоохранные программы, разработанных ранее и действующие в настоящее время в Ярославской области </a:t>
            </a:r>
            <a:endParaRPr lang="ru-RU" sz="2400" b="1" dirty="0">
              <a:solidFill>
                <a:srgbClr val="04617B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2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747281"/>
            <a:ext cx="84031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solidFill>
                  <a:srgbClr val="04617B"/>
                </a:solidFill>
              </a:rPr>
              <a:t>Степень проработки вопросов сохранения окружающей среды и воспроизводства природных ресурсов в стратегических актах Ярославской области </a:t>
            </a:r>
            <a:br>
              <a:rPr lang="ru-RU" sz="1600" b="1" dirty="0">
                <a:solidFill>
                  <a:srgbClr val="04617B"/>
                </a:solidFill>
                <a:latin typeface="Calibri" pitchFamily="34" charset="0"/>
              </a:rPr>
            </a:br>
            <a:endParaRPr lang="ru-RU" sz="1600" b="1" dirty="0">
              <a:solidFill>
                <a:srgbClr val="04617B"/>
              </a:solidFill>
              <a:latin typeface="Calibri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557580"/>
              </p:ext>
            </p:extLst>
          </p:nvPr>
        </p:nvGraphicFramePr>
        <p:xfrm>
          <a:off x="1949017" y="6034820"/>
          <a:ext cx="4137175" cy="643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Документ" r:id="rId4" imgW="5925852" imgH="829088" progId="Word.Document.12">
                  <p:embed/>
                </p:oleObj>
              </mc:Choice>
              <mc:Fallback>
                <p:oleObj name="Документ" r:id="rId4" imgW="5925852" imgH="829088" progId="Word.Document.12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017" y="6034820"/>
                        <a:ext cx="4137175" cy="6430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650044"/>
              </p:ext>
            </p:extLst>
          </p:nvPr>
        </p:nvGraphicFramePr>
        <p:xfrm>
          <a:off x="1925131" y="1340768"/>
          <a:ext cx="4631013" cy="494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Документ" r:id="rId6" imgW="5925852" imgH="6334778" progId="Word.Document.12">
                  <p:embed/>
                </p:oleObj>
              </mc:Choice>
              <mc:Fallback>
                <p:oleObj name="Документ" r:id="rId6" imgW="5925852" imgH="63347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25131" y="1340768"/>
                        <a:ext cx="4631013" cy="4949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9646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445301" y="1606441"/>
            <a:ext cx="8353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 </a:t>
            </a:r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836712"/>
            <a:ext cx="840319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600" b="1" dirty="0">
                <a:solidFill>
                  <a:srgbClr val="04617B"/>
                </a:solidFill>
              </a:rPr>
              <a:t>Важнейшие факторы разработки экологической стратегии </a:t>
            </a:r>
            <a:br>
              <a:rPr lang="ru-RU" b="1" dirty="0">
                <a:solidFill>
                  <a:srgbClr val="04617B"/>
                </a:solidFill>
                <a:latin typeface="Calibri" pitchFamily="34" charset="0"/>
              </a:rPr>
            </a:br>
            <a:endParaRPr lang="ru-RU" b="1" dirty="0">
              <a:solidFill>
                <a:srgbClr val="04617B"/>
              </a:solidFill>
              <a:latin typeface="Calibri" pitchFamily="34" charset="0"/>
            </a:endParaRPr>
          </a:p>
        </p:txBody>
      </p:sp>
      <p:sp>
        <p:nvSpPr>
          <p:cNvPr id="10" name="Прямоугольник 6"/>
          <p:cNvSpPr>
            <a:spLocks noChangeArrowheads="1"/>
          </p:cNvSpPr>
          <p:nvPr/>
        </p:nvSpPr>
        <p:spPr bwMode="auto">
          <a:xfrm>
            <a:off x="395536" y="2852936"/>
            <a:ext cx="835342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/>
              <a:t>Сокращение бюджетных средств на решение экологических проблем в условиях снижения цен на основные энергоносители</a:t>
            </a:r>
          </a:p>
          <a:p>
            <a:pPr marL="457200" indent="-457200">
              <a:buAutoNum type="arabicPeriod"/>
            </a:pPr>
            <a:r>
              <a:rPr lang="ru-RU" sz="2000" dirty="0"/>
              <a:t>Расширение сферы «ручного» режима управления</a:t>
            </a:r>
          </a:p>
          <a:p>
            <a:pPr marL="457200" indent="-457200">
              <a:buAutoNum type="arabicPeriod"/>
            </a:pPr>
            <a:r>
              <a:rPr lang="ru-RU" sz="2000" dirty="0"/>
              <a:t>Повышение роли программно-целевого управления</a:t>
            </a:r>
          </a:p>
          <a:p>
            <a:pPr marL="457200" indent="-457200">
              <a:buAutoNum type="arabicPeriod"/>
            </a:pPr>
            <a:r>
              <a:rPr lang="ru-RU" sz="2000" dirty="0"/>
              <a:t>Сложности в получении импортных технологий и оперативном </a:t>
            </a:r>
            <a:r>
              <a:rPr lang="ru-RU" sz="2000" dirty="0" err="1"/>
              <a:t>импортозамещении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ru-RU" sz="2000" dirty="0"/>
              <a:t>Снижение объемов производства и сокращение занятости</a:t>
            </a:r>
          </a:p>
          <a:p>
            <a:r>
              <a:rPr lang="ru-RU" sz="2000" dirty="0"/>
              <a:t> 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83443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445301" y="1606441"/>
            <a:ext cx="8353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 </a:t>
            </a:r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836712"/>
            <a:ext cx="84031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600" b="1" dirty="0">
                <a:solidFill>
                  <a:srgbClr val="04617B"/>
                </a:solidFill>
              </a:rPr>
              <a:t>Особенности природоохранного регулирования в современных социально-экономических условиях Ярославской области </a:t>
            </a:r>
            <a:br>
              <a:rPr lang="ru-RU" b="1" dirty="0">
                <a:solidFill>
                  <a:srgbClr val="04617B"/>
                </a:solidFill>
                <a:latin typeface="Calibri" pitchFamily="34" charset="0"/>
              </a:rPr>
            </a:br>
            <a:endParaRPr lang="ru-RU" b="1" dirty="0">
              <a:solidFill>
                <a:srgbClr val="04617B"/>
              </a:solidFill>
              <a:latin typeface="Calibri" pitchFamily="34" charset="0"/>
            </a:endParaRPr>
          </a:p>
        </p:txBody>
      </p:sp>
      <p:sp>
        <p:nvSpPr>
          <p:cNvPr id="10" name="Прямоугольник 6"/>
          <p:cNvSpPr>
            <a:spLocks noChangeArrowheads="1"/>
          </p:cNvSpPr>
          <p:nvPr/>
        </p:nvSpPr>
        <p:spPr bwMode="auto">
          <a:xfrm>
            <a:off x="395536" y="2276872"/>
            <a:ext cx="835342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000" dirty="0"/>
              <a:t>внимание к </a:t>
            </a:r>
            <a:r>
              <a:rPr lang="ru-RU" sz="2000" dirty="0" err="1"/>
              <a:t>низкозатратным</a:t>
            </a:r>
            <a:r>
              <a:rPr lang="ru-RU" sz="2000" dirty="0"/>
              <a:t> профилактическим мероприятиям;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/>
              <a:t>оптимизация мониторинга и контроля;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/>
              <a:t>координация взаимодействия по учету экологического фактора в стратегических и программных документах по развитию территории Ярославской области (механизм стратегической экологической оценки в рамках государственной экологической экспертизы);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/>
              <a:t>стимулирование малого и среднего бизнеса, связанного с использованием природных ресурсов и </a:t>
            </a:r>
            <a:r>
              <a:rPr lang="ru-RU" sz="2000" dirty="0" err="1"/>
              <a:t>экосистемных</a:t>
            </a:r>
            <a:r>
              <a:rPr lang="ru-RU" sz="2000" dirty="0"/>
              <a:t> услуг территории Ярославской области;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/>
              <a:t>поддержка тенденций «зеленой экономики» и повышения занятости в секторе экологических товаров и услуг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83443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747281"/>
            <a:ext cx="840319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600" b="1" dirty="0">
                <a:solidFill>
                  <a:srgbClr val="04617B"/>
                </a:solidFill>
              </a:rPr>
              <a:t>Методологические подходы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br>
              <a:rPr lang="ru-RU" b="1" dirty="0">
                <a:solidFill>
                  <a:srgbClr val="04617B"/>
                </a:solidFill>
                <a:latin typeface="Calibri" pitchFamily="34" charset="0"/>
              </a:rPr>
            </a:br>
            <a:endParaRPr lang="ru-RU" b="1" dirty="0">
              <a:solidFill>
                <a:srgbClr val="04617B"/>
              </a:solidFill>
              <a:latin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604133"/>
              </p:ext>
            </p:extLst>
          </p:nvPr>
        </p:nvGraphicFramePr>
        <p:xfrm>
          <a:off x="467544" y="1807056"/>
          <a:ext cx="8259174" cy="35661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6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Подходы «слабой» устойчивости </a:t>
                      </a:r>
                    </a:p>
                    <a:p>
                      <a:endParaRPr lang="ru-RU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/>
                        <a:t>- максимизация общего объема производства (ВВП)  не допуская опасного истощения природных ресурсов. Экологические проблемы важны, но привязаны к здоровью местного населения и/или решению опасных экологических проблем.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Расширенный</a:t>
                      </a:r>
                      <a:r>
                        <a:rPr lang="ru-RU" b="1" baseline="0" dirty="0"/>
                        <a:t> взгляд на устойчивое развитие</a:t>
                      </a:r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 понятие </a:t>
                      </a:r>
                      <a:r>
                        <a:rPr lang="ru-RU" sz="1800" dirty="0"/>
                        <a:t>устойчивое развитие дополняется и даже заменяется новым понятием «</a:t>
                      </a:r>
                      <a:r>
                        <a:rPr lang="ru-RU" sz="1800" dirty="0" err="1"/>
                        <a:t>resilience</a:t>
                      </a:r>
                      <a:r>
                        <a:rPr lang="ru-RU" sz="1800" dirty="0"/>
                        <a:t>». Понимается как упругость, эластичность, гибкость, способность восстанавливаться, в более широком контексте — </a:t>
                      </a:r>
                      <a:r>
                        <a:rPr lang="ru-RU" sz="1800" b="1" dirty="0"/>
                        <a:t>как жизнестойкость. 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Реализуемость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 применение (1) профилактических, (2) контрольно-мониторинговых, (3) координирующих</a:t>
                      </a:r>
                      <a:r>
                        <a:rPr lang="ru-RU" baseline="0" dirty="0"/>
                        <a:t> инструментов.</a:t>
                      </a:r>
                      <a:r>
                        <a:rPr lang="ru-RU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68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811158"/>
            <a:ext cx="84031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600" b="1" dirty="0">
                <a:solidFill>
                  <a:srgbClr val="04617B"/>
                </a:solidFill>
              </a:rPr>
              <a:t>Основные проблемы, подлежащие решению в рамках Экологической стратегии</a:t>
            </a:r>
            <a:endParaRPr lang="ru-RU" b="1" dirty="0">
              <a:solidFill>
                <a:srgbClr val="04617B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564904"/>
            <a:ext cx="2880320" cy="194421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Постепенное снижение экономической ценности природных ресурсов региона и истощение ландшафтного и биологического разнообразия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2564904"/>
            <a:ext cx="2304256" cy="194421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Нарастание экологической уязвимости городов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2564904"/>
            <a:ext cx="2880320" cy="194421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Нарастание эколого-социальной уязвимости сельских поселений</a:t>
            </a:r>
          </a:p>
        </p:txBody>
      </p:sp>
    </p:spTree>
    <p:extLst>
      <p:ext uri="{BB962C8B-B14F-4D97-AF65-F5344CB8AC3E}">
        <p14:creationId xmlns:p14="http://schemas.microsoft.com/office/powerpoint/2010/main" val="10239069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755993"/>
            <a:ext cx="8403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dirty="0">
                <a:solidFill>
                  <a:srgbClr val="04617B"/>
                </a:solidFill>
              </a:rPr>
              <a:t>PESTLE</a:t>
            </a:r>
            <a:r>
              <a:rPr lang="ru-RU" sz="1600" b="1" dirty="0">
                <a:solidFill>
                  <a:srgbClr val="04617B"/>
                </a:solidFill>
              </a:rPr>
              <a:t>-анализ проблемы снижения экономической ценности природных ресурсов региона и истощения ландшафтного и биологического разнообразия</a:t>
            </a:r>
            <a:endParaRPr lang="ru-RU" sz="1600" b="1" dirty="0">
              <a:solidFill>
                <a:srgbClr val="04617B"/>
              </a:solidFill>
              <a:latin typeface="Calibri" pitchFamily="34" charset="0"/>
            </a:endParaRPr>
          </a:p>
        </p:txBody>
      </p:sp>
      <p:pic>
        <p:nvPicPr>
          <p:cNvPr id="6" name="Рисунок 5" descr="F:\Стратегия\PESTLE коррекция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391706"/>
            <a:ext cx="8798726" cy="546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79372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2727</TotalTime>
  <Words>1156</Words>
  <Application>Microsoft Office PowerPoint</Application>
  <PresentationFormat>Экран (4:3)</PresentationFormat>
  <Paragraphs>227</Paragraphs>
  <Slides>18</Slides>
  <Notes>16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Wingdings 2</vt:lpstr>
      <vt:lpstr>Поток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</dc:title>
  <dc:creator>FGA</dc:creator>
  <cp:lastModifiedBy>aistbeta</cp:lastModifiedBy>
  <cp:revision>233</cp:revision>
  <cp:lastPrinted>2015-02-05T13:28:38Z</cp:lastPrinted>
  <dcterms:created xsi:type="dcterms:W3CDTF">2012-11-19T14:43:59Z</dcterms:created>
  <dcterms:modified xsi:type="dcterms:W3CDTF">2020-08-23T09:56:11Z</dcterms:modified>
</cp:coreProperties>
</file>